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59" r:id="rId6"/>
    <p:sldId id="261" r:id="rId7"/>
    <p:sldId id="262" r:id="rId8"/>
    <p:sldId id="270" r:id="rId9"/>
    <p:sldId id="271" r:id="rId10"/>
    <p:sldId id="290" r:id="rId11"/>
    <p:sldId id="315" r:id="rId12"/>
    <p:sldId id="318" r:id="rId13"/>
    <p:sldId id="291" r:id="rId14"/>
    <p:sldId id="292" r:id="rId15"/>
    <p:sldId id="293" r:id="rId16"/>
    <p:sldId id="294" r:id="rId17"/>
    <p:sldId id="295" r:id="rId18"/>
    <p:sldId id="297" r:id="rId19"/>
    <p:sldId id="298" r:id="rId20"/>
    <p:sldId id="299" r:id="rId21"/>
    <p:sldId id="300" r:id="rId22"/>
    <p:sldId id="296" r:id="rId23"/>
    <p:sldId id="265" r:id="rId24"/>
    <p:sldId id="266" r:id="rId25"/>
    <p:sldId id="273" r:id="rId26"/>
    <p:sldId id="307" r:id="rId27"/>
    <p:sldId id="317" r:id="rId28"/>
    <p:sldId id="275" r:id="rId29"/>
    <p:sldId id="278" r:id="rId30"/>
    <p:sldId id="279" r:id="rId31"/>
    <p:sldId id="280" r:id="rId32"/>
    <p:sldId id="281" r:id="rId33"/>
    <p:sldId id="284" r:id="rId34"/>
    <p:sldId id="289" r:id="rId35"/>
    <p:sldId id="285" r:id="rId36"/>
    <p:sldId id="286" r:id="rId37"/>
    <p:sldId id="287" r:id="rId38"/>
    <p:sldId id="288" r:id="rId39"/>
    <p:sldId id="303" r:id="rId40"/>
    <p:sldId id="304" r:id="rId41"/>
    <p:sldId id="305" r:id="rId42"/>
    <p:sldId id="302" r:id="rId43"/>
    <p:sldId id="306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7CF"/>
    <a:srgbClr val="7030A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>
        <p:scale>
          <a:sx n="50" d="100"/>
          <a:sy n="50" d="100"/>
        </p:scale>
        <p:origin x="1123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7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0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8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ALSA/ialsa-2016-groningen/tree/master/data/meta/h-rul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IALSA/ialsa-2016-groningen/tree/master/data/meta/h-rul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IALSA/ialsa-2016-groningen-public/master/0-ellis-island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 voices, 10 stories: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Groningen Harmonization Exercise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832860" y="4429919"/>
            <a:ext cx="4526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IALSA</a:t>
            </a:r>
          </a:p>
          <a:p>
            <a:pPr algn="ctr"/>
            <a:r>
              <a:rPr lang="en-US" sz="2400" dirty="0" smtClean="0"/>
              <a:t>Andrey Koval</a:t>
            </a:r>
          </a:p>
          <a:p>
            <a:pPr algn="ctr"/>
            <a:r>
              <a:rPr lang="en-US" sz="2400" dirty="0" smtClean="0"/>
              <a:t>2016-04-21</a:t>
            </a:r>
          </a:p>
          <a:p>
            <a:pPr algn="ctr"/>
            <a:r>
              <a:rPr lang="en-US" sz="2400" dirty="0" smtClean="0"/>
              <a:t>Groningen, NL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88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255189" cy="883994"/>
            <a:chOff x="4869180" y="1287705"/>
            <a:chExt cx="1255189" cy="883994"/>
          </a:xfrm>
        </p:grpSpPr>
        <p:sp>
          <p:nvSpPr>
            <p:cNvPr id="102" name="Rounded Rectangle 101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0" y="-43058"/>
            <a:ext cx="12192000" cy="690105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ular Callout 95"/>
          <p:cNvSpPr/>
          <p:nvPr/>
        </p:nvSpPr>
        <p:spPr>
          <a:xfrm>
            <a:off x="9324953" y="315561"/>
            <a:ext cx="2607965" cy="6466438"/>
          </a:xfrm>
          <a:prstGeom prst="wedgeRoundRectCallout">
            <a:avLst>
              <a:gd name="adj1" fmla="val -114763"/>
              <a:gd name="adj2" fmla="val -41120"/>
              <a:gd name="adj3" fmla="val 16667"/>
            </a:avLst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927" y="545172"/>
            <a:ext cx="2362200" cy="61055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943717" y="1379752"/>
            <a:ext cx="1295301" cy="3640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1532" y="32443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>
                <a:solidFill>
                  <a:schemeClr val="tx1"/>
                </a:solidFill>
              </a:rPr>
              <a:t>smoke_now</a:t>
            </a:r>
            <a:r>
              <a:rPr lang="en-US" sz="2400" dirty="0">
                <a:solidFill>
                  <a:schemeClr val="tx1"/>
                </a:solidFill>
              </a:rPr>
              <a:t> : Are you a smoker presently?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healthy choice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1 - </a:t>
            </a:r>
            <a:r>
              <a:rPr lang="en-US" sz="2400" i="1" dirty="0" smtClean="0">
                <a:solidFill>
                  <a:schemeClr val="tx1"/>
                </a:solidFill>
              </a:rPr>
              <a:t>TRUE-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unhealthy choice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dirty="0">
                <a:solidFill>
                  <a:schemeClr val="tx1"/>
                </a:solidFill>
              </a:rPr>
              <a:t>2) </a:t>
            </a:r>
            <a:r>
              <a:rPr lang="en-US" sz="2400" b="1" dirty="0" err="1">
                <a:solidFill>
                  <a:schemeClr val="tx1"/>
                </a:solidFill>
              </a:rPr>
              <a:t>smoked_ever</a:t>
            </a:r>
            <a:r>
              <a:rPr lang="en-US" sz="2400" dirty="0">
                <a:solidFill>
                  <a:schemeClr val="tx1"/>
                </a:solidFill>
              </a:rPr>
              <a:t> Have you ever smoked?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healthy choice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1 - </a:t>
            </a:r>
            <a:r>
              <a:rPr lang="en-US" sz="2400" i="1" dirty="0" smtClean="0">
                <a:solidFill>
                  <a:schemeClr val="tx1"/>
                </a:solidFill>
              </a:rPr>
              <a:t>TRUE-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unhealthy choice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255189" cy="883994"/>
            <a:chOff x="4869180" y="1287705"/>
            <a:chExt cx="1255189" cy="883994"/>
          </a:xfrm>
        </p:grpSpPr>
        <p:sp>
          <p:nvSpPr>
            <p:cNvPr id="102" name="Rounded Rectangle 101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0" y="-43058"/>
            <a:ext cx="12192000" cy="690105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ular Callout 95"/>
          <p:cNvSpPr/>
          <p:nvPr/>
        </p:nvSpPr>
        <p:spPr>
          <a:xfrm>
            <a:off x="9324953" y="315561"/>
            <a:ext cx="2607965" cy="6466438"/>
          </a:xfrm>
          <a:prstGeom prst="wedgeRoundRectCallout">
            <a:avLst>
              <a:gd name="adj1" fmla="val -114763"/>
              <a:gd name="adj2" fmla="val -41120"/>
              <a:gd name="adj3" fmla="val 16667"/>
            </a:avLst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927" y="545172"/>
            <a:ext cx="2362200" cy="61055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943717" y="1379752"/>
            <a:ext cx="1295301" cy="3640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31532" y="3244334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837291"/>
            <a:ext cx="5955883" cy="2231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8987" y="1443859"/>
            <a:ext cx="2180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ALSA</a:t>
            </a:r>
            <a:endParaRPr lang="en-US" sz="2000" dirty="0"/>
          </a:p>
        </p:txBody>
      </p:sp>
      <p:sp>
        <p:nvSpPr>
          <p:cNvPr id="98" name="TextBox 97"/>
          <p:cNvSpPr txBox="1"/>
          <p:nvPr/>
        </p:nvSpPr>
        <p:spPr>
          <a:xfrm>
            <a:off x="1233312" y="4568618"/>
            <a:ext cx="462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.</a:t>
            </a:r>
            <a:r>
              <a:rPr lang="en-US" sz="2000" dirty="0" smtClean="0">
                <a:hlinkClick r:id="rId4"/>
              </a:rPr>
              <a:t>/data/meta/h-rules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18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83" y="100319"/>
            <a:ext cx="7965758" cy="67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0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029806" cy="883994"/>
            <a:chOff x="4869180" y="1287705"/>
            <a:chExt cx="1029806" cy="883994"/>
          </a:xfrm>
        </p:grpSpPr>
        <p:sp>
          <p:nvSpPr>
            <p:cNvPr id="15" name="Rounded Rectangle 14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year_of_wave</a:t>
            </a:r>
            <a:r>
              <a:rPr lang="en-US" sz="2400" dirty="0">
                <a:solidFill>
                  <a:schemeClr val="tx1"/>
                </a:solidFill>
              </a:rPr>
              <a:t> - the </a:t>
            </a:r>
            <a:r>
              <a:rPr lang="en-US" sz="2400" dirty="0" err="1">
                <a:solidFill>
                  <a:schemeClr val="tx1"/>
                </a:solidFill>
              </a:rPr>
              <a:t>calendaric</a:t>
            </a:r>
            <a:r>
              <a:rPr lang="en-US" sz="2400" dirty="0">
                <a:solidFill>
                  <a:schemeClr val="tx1"/>
                </a:solidFill>
              </a:rPr>
              <a:t> year in which the measurement wave </a:t>
            </a:r>
            <a:r>
              <a:rPr lang="en-US" sz="2400" dirty="0" err="1" smtClean="0">
                <a:solidFill>
                  <a:schemeClr val="tx1"/>
                </a:solidFill>
              </a:rPr>
              <a:t>occured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chemeClr val="tx1"/>
                </a:solidFill>
              </a:rPr>
              <a:t>year_born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- the </a:t>
            </a:r>
            <a:r>
              <a:rPr lang="en-US" sz="2400" dirty="0" err="1">
                <a:solidFill>
                  <a:schemeClr val="tx1"/>
                </a:solidFill>
              </a:rPr>
              <a:t>calendaric</a:t>
            </a:r>
            <a:r>
              <a:rPr lang="en-US" sz="2400" dirty="0">
                <a:solidFill>
                  <a:schemeClr val="tx1"/>
                </a:solidFill>
              </a:rPr>
              <a:t> year in which the respondent was </a:t>
            </a:r>
            <a:r>
              <a:rPr lang="en-US" sz="2400" dirty="0" smtClean="0">
                <a:solidFill>
                  <a:schemeClr val="tx1"/>
                </a:solidFill>
              </a:rPr>
              <a:t>born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age_in_years</a:t>
            </a:r>
            <a:r>
              <a:rPr lang="en-US" sz="2400" dirty="0">
                <a:solidFill>
                  <a:schemeClr val="tx1"/>
                </a:solidFill>
              </a:rPr>
              <a:t> - the age of respondent in </a:t>
            </a:r>
            <a:r>
              <a:rPr lang="en-US" sz="2400" dirty="0" smtClean="0">
                <a:solidFill>
                  <a:schemeClr val="tx1"/>
                </a:solidFill>
              </a:rPr>
              <a:t>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013812" cy="883994"/>
            <a:chOff x="4869180" y="1287705"/>
            <a:chExt cx="1013812" cy="883994"/>
          </a:xfrm>
        </p:grpSpPr>
        <p:sp>
          <p:nvSpPr>
            <p:cNvPr id="112" name="Rounded Rectangle 111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smtClean="0">
                <a:solidFill>
                  <a:schemeClr val="tx1"/>
                </a:solidFill>
              </a:rPr>
              <a:t>female</a:t>
            </a:r>
            <a:r>
              <a:rPr lang="en-US" sz="2400" dirty="0" smtClean="0">
                <a:solidFill>
                  <a:schemeClr val="tx1"/>
                </a:solidFill>
              </a:rPr>
              <a:t>: Is respondent female?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1 - </a:t>
            </a:r>
            <a:r>
              <a:rPr lang="en-US" sz="2400" i="1" dirty="0" smtClean="0">
                <a:solidFill>
                  <a:schemeClr val="tx1"/>
                </a:solidFill>
              </a:rPr>
              <a:t>TRUE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94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331722" cy="883994"/>
            <a:chOff x="4869180" y="1287705"/>
            <a:chExt cx="1331722" cy="883994"/>
          </a:xfrm>
        </p:grpSpPr>
        <p:sp>
          <p:nvSpPr>
            <p:cNvPr id="123" name="Rounded Rectangle 122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smtClean="0">
                <a:solidFill>
                  <a:schemeClr val="tx1"/>
                </a:solidFill>
              </a:rPr>
              <a:t>educ3</a:t>
            </a:r>
            <a:r>
              <a:rPr lang="en-US" sz="2400" dirty="0" smtClean="0">
                <a:solidFill>
                  <a:schemeClr val="tx1"/>
                </a:solidFill>
              </a:rPr>
              <a:t>: Education level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	-1 – </a:t>
            </a:r>
            <a:r>
              <a:rPr lang="en-US" sz="2400" i="1" dirty="0" smtClean="0">
                <a:solidFill>
                  <a:schemeClr val="tx1"/>
                </a:solidFill>
              </a:rPr>
              <a:t>less than high school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	0 - </a:t>
            </a:r>
            <a:r>
              <a:rPr lang="en-US" sz="2400" i="1" dirty="0" smtClean="0">
                <a:solidFill>
                  <a:schemeClr val="tx1"/>
                </a:solidFill>
              </a:rPr>
              <a:t>high school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	1 </a:t>
            </a:r>
            <a:r>
              <a:rPr lang="en-US" sz="2400" dirty="0">
                <a:solidFill>
                  <a:schemeClr val="tx1"/>
                </a:solidFill>
              </a:rPr>
              <a:t>– </a:t>
            </a:r>
            <a:r>
              <a:rPr lang="en-US" sz="2400" i="1" dirty="0" smtClean="0">
                <a:solidFill>
                  <a:schemeClr val="tx1"/>
                </a:solidFill>
              </a:rPr>
              <a:t>more than </a:t>
            </a:r>
            <a:r>
              <a:rPr lang="en-US" sz="2400" i="1" dirty="0">
                <a:solidFill>
                  <a:schemeClr val="tx1"/>
                </a:solidFill>
              </a:rPr>
              <a:t>high school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196078" cy="883994"/>
            <a:chOff x="4869180" y="1287705"/>
            <a:chExt cx="1196078" cy="883994"/>
          </a:xfrm>
        </p:grpSpPr>
        <p:sp>
          <p:nvSpPr>
            <p:cNvPr id="136" name="Rounded Rectangle 135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smtClean="0">
                <a:solidFill>
                  <a:schemeClr val="tx1"/>
                </a:solidFill>
              </a:rPr>
              <a:t>marital</a:t>
            </a:r>
            <a:r>
              <a:rPr lang="en-US" sz="2400" dirty="0" smtClean="0">
                <a:solidFill>
                  <a:schemeClr val="tx1"/>
                </a:solidFill>
              </a:rPr>
              <a:t>: Marital status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-1 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i="1" dirty="0" err="1">
                <a:solidFill>
                  <a:schemeClr val="tx1"/>
                </a:solidFill>
              </a:rPr>
              <a:t>mar_cohab</a:t>
            </a:r>
            <a:r>
              <a:rPr lang="en-US" sz="2400" dirty="0">
                <a:solidFill>
                  <a:schemeClr val="tx1"/>
                </a:solidFill>
              </a:rPr>
              <a:t> - married or cohabiting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0 – </a:t>
            </a:r>
            <a:r>
              <a:rPr lang="en-US" sz="2400" i="1" dirty="0" smtClean="0">
                <a:solidFill>
                  <a:schemeClr val="tx1"/>
                </a:solidFill>
              </a:rPr>
              <a:t>single -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not married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1 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i="1" dirty="0" err="1">
                <a:solidFill>
                  <a:schemeClr val="tx1"/>
                </a:solidFill>
              </a:rPr>
              <a:t>sep_divorced</a:t>
            </a:r>
            <a:r>
              <a:rPr lang="en-US" sz="2400" dirty="0">
                <a:solidFill>
                  <a:schemeClr val="tx1"/>
                </a:solidFill>
              </a:rPr>
              <a:t> - separated or divorced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2 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i="1" dirty="0">
                <a:solidFill>
                  <a:schemeClr val="tx1"/>
                </a:solidFill>
              </a:rPr>
              <a:t>widowed</a:t>
            </a:r>
            <a:r>
              <a:rPr lang="en-US" sz="2400" dirty="0">
                <a:solidFill>
                  <a:schemeClr val="tx1"/>
                </a:solidFill>
              </a:rPr>
              <a:t> - </a:t>
            </a:r>
            <a:r>
              <a:rPr lang="en-US" sz="2400" dirty="0" smtClean="0">
                <a:solidFill>
                  <a:schemeClr val="tx1"/>
                </a:solidFill>
              </a:rPr>
              <a:t>widowed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303450" cy="883994"/>
            <a:chOff x="4869180" y="1287705"/>
            <a:chExt cx="1303450" cy="883994"/>
          </a:xfrm>
        </p:grpSpPr>
        <p:sp>
          <p:nvSpPr>
            <p:cNvPr id="150" name="Rounded Rectangle 149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smtClean="0">
                <a:solidFill>
                  <a:schemeClr val="tx1"/>
                </a:solidFill>
              </a:rPr>
              <a:t>current_work_2</a:t>
            </a:r>
            <a:r>
              <a:rPr lang="en-US" sz="2400" dirty="0" smtClean="0">
                <a:solidFill>
                  <a:schemeClr val="tx1"/>
                </a:solidFill>
              </a:rPr>
              <a:t>: Currently employed?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1 - </a:t>
            </a:r>
            <a:r>
              <a:rPr lang="en-US" sz="2400" i="1" dirty="0" smtClean="0">
                <a:solidFill>
                  <a:schemeClr val="tx1"/>
                </a:solidFill>
              </a:rPr>
              <a:t>TRUE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303450" cy="883994"/>
            <a:chOff x="4869180" y="1287705"/>
            <a:chExt cx="1303450" cy="883994"/>
          </a:xfrm>
        </p:grpSpPr>
        <p:sp>
          <p:nvSpPr>
            <p:cNvPr id="150" name="Rounded Rectangle 149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current_drink</a:t>
            </a:r>
            <a:r>
              <a:rPr lang="en-US" sz="2400" dirty="0" smtClean="0">
                <a:solidFill>
                  <a:schemeClr val="tx1"/>
                </a:solidFill>
              </a:rPr>
              <a:t>: Consumes currently?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</a:t>
            </a:r>
            <a:r>
              <a:rPr lang="en-US" sz="2400" dirty="0" smtClean="0">
                <a:solidFill>
                  <a:schemeClr val="tx1"/>
                </a:solidFill>
              </a:rPr>
              <a:t>– </a:t>
            </a:r>
            <a:r>
              <a:rPr lang="en-US" sz="2400" i="1" dirty="0" smtClean="0">
                <a:solidFill>
                  <a:schemeClr val="tx1"/>
                </a:solidFill>
              </a:rPr>
              <a:t>TRUE 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9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303450" cy="883994"/>
            <a:chOff x="4869180" y="1287705"/>
            <a:chExt cx="1303450" cy="883994"/>
          </a:xfrm>
        </p:grpSpPr>
        <p:sp>
          <p:nvSpPr>
            <p:cNvPr id="150" name="Rounded Rectangle 149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smtClean="0">
                <a:solidFill>
                  <a:schemeClr val="tx1"/>
                </a:solidFill>
              </a:rPr>
              <a:t>sedentary</a:t>
            </a:r>
            <a:r>
              <a:rPr lang="en-US" sz="2400" dirty="0" smtClean="0">
                <a:solidFill>
                  <a:schemeClr val="tx1"/>
                </a:solidFill>
              </a:rPr>
              <a:t>: Walking or better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</a:t>
            </a:r>
            <a:r>
              <a:rPr lang="en-US" sz="2400" dirty="0" smtClean="0">
                <a:solidFill>
                  <a:schemeClr val="tx1"/>
                </a:solidFill>
              </a:rPr>
              <a:t>– </a:t>
            </a:r>
            <a:r>
              <a:rPr lang="en-US" sz="2400" i="1" dirty="0" smtClean="0">
                <a:solidFill>
                  <a:schemeClr val="tx1"/>
                </a:solidFill>
              </a:rPr>
              <a:t>TRUE 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2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303450" cy="883994"/>
            <a:chOff x="4869180" y="1287705"/>
            <a:chExt cx="1303450" cy="883994"/>
          </a:xfrm>
        </p:grpSpPr>
        <p:sp>
          <p:nvSpPr>
            <p:cNvPr id="150" name="Rounded Rectangle 149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</a:t>
            </a:r>
            <a:r>
              <a:rPr lang="en-US" sz="2400" dirty="0">
                <a:solidFill>
                  <a:schemeClr val="tx1"/>
                </a:solidFill>
              </a:rPr>
              <a:t>) </a:t>
            </a:r>
            <a:r>
              <a:rPr lang="en-US" sz="2400" b="1" dirty="0" err="1" smtClean="0">
                <a:solidFill>
                  <a:schemeClr val="tx1"/>
                </a:solidFill>
              </a:rPr>
              <a:t>poor_health</a:t>
            </a:r>
            <a:r>
              <a:rPr lang="en-US" sz="2400" dirty="0" smtClean="0">
                <a:solidFill>
                  <a:schemeClr val="tx1"/>
                </a:solidFill>
              </a:rPr>
              <a:t>: less than “good”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0 - </a:t>
            </a:r>
            <a:r>
              <a:rPr lang="en-US" sz="2400" i="1" dirty="0" smtClean="0">
                <a:solidFill>
                  <a:schemeClr val="tx1"/>
                </a:solidFill>
              </a:rPr>
              <a:t>FALSE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1 </a:t>
            </a:r>
            <a:r>
              <a:rPr lang="en-US" sz="2400" dirty="0" smtClean="0">
                <a:solidFill>
                  <a:schemeClr val="tx1"/>
                </a:solidFill>
              </a:rPr>
              <a:t>– </a:t>
            </a:r>
            <a:r>
              <a:rPr lang="en-US" sz="2400" i="1" dirty="0" smtClean="0">
                <a:solidFill>
                  <a:schemeClr val="tx1"/>
                </a:solidFill>
              </a:rPr>
              <a:t>TRUE 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2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303450" cy="883994"/>
            <a:chOff x="4869180" y="1287705"/>
            <a:chExt cx="1303450" cy="883994"/>
          </a:xfrm>
        </p:grpSpPr>
        <p:sp>
          <p:nvSpPr>
            <p:cNvPr id="150" name="Rounded Rectangle 149"/>
            <p:cNvSpPr/>
            <p:nvPr/>
          </p:nvSpPr>
          <p:spPr>
            <a:xfrm>
              <a:off x="4869180" y="1617790"/>
              <a:ext cx="640080" cy="553909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</a:rPr>
                <a:t>D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3" name="Rectangle 92"/>
          <p:cNvSpPr/>
          <p:nvPr/>
        </p:nvSpPr>
        <p:spPr>
          <a:xfrm>
            <a:off x="196860" y="4065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5737" y="188945"/>
            <a:ext cx="6266003" cy="542244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TARGET: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(1) </a:t>
            </a:r>
            <a:r>
              <a:rPr lang="en-US" sz="2400" b="1" dirty="0" err="1" smtClean="0">
                <a:solidFill>
                  <a:schemeClr val="tx1"/>
                </a:solidFill>
              </a:rPr>
              <a:t>bmi</a:t>
            </a:r>
            <a:r>
              <a:rPr lang="en-US" sz="2400" dirty="0" smtClean="0">
                <a:solidFill>
                  <a:schemeClr val="tx1"/>
                </a:solidFill>
              </a:rPr>
              <a:t>: measure of physique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bmi</a:t>
            </a:r>
            <a:r>
              <a:rPr lang="en-US" sz="2400" dirty="0" smtClean="0">
                <a:solidFill>
                  <a:schemeClr val="tx1"/>
                </a:solidFill>
              </a:rPr>
              <a:t> = </a:t>
            </a:r>
            <a:r>
              <a:rPr lang="en-US" sz="2400" dirty="0" err="1" smtClean="0">
                <a:solidFill>
                  <a:schemeClr val="tx1"/>
                </a:solidFill>
              </a:rPr>
              <a:t>weight_</a:t>
            </a:r>
            <a:r>
              <a:rPr lang="en-US" sz="2400" b="1" dirty="0" err="1" smtClean="0">
                <a:solidFill>
                  <a:schemeClr val="tx1"/>
                </a:solidFill>
              </a:rPr>
              <a:t>kg</a:t>
            </a:r>
            <a:r>
              <a:rPr lang="en-US" sz="2400" dirty="0" smtClean="0">
                <a:solidFill>
                  <a:schemeClr val="tx1"/>
                </a:solidFill>
              </a:rPr>
              <a:t> / </a:t>
            </a:r>
            <a:r>
              <a:rPr lang="en-US" sz="2400" dirty="0" err="1" smtClean="0">
                <a:solidFill>
                  <a:schemeClr val="tx1"/>
                </a:solidFill>
              </a:rPr>
              <a:t>height_</a:t>
            </a:r>
            <a:r>
              <a:rPr lang="en-US" sz="2400" b="1" dirty="0" err="1" smtClean="0">
                <a:solidFill>
                  <a:schemeClr val="tx1"/>
                </a:solidFill>
              </a:rPr>
              <a:t>m</a:t>
            </a:r>
            <a:r>
              <a:rPr lang="en-US" sz="2400" dirty="0" smtClean="0">
                <a:solidFill>
                  <a:schemeClr val="tx1"/>
                </a:solidFill>
              </a:rPr>
              <a:t> ^ 2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bmi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weight_</a:t>
            </a:r>
            <a:r>
              <a:rPr lang="en-US" sz="2400" b="1" dirty="0" err="1">
                <a:solidFill>
                  <a:schemeClr val="tx1"/>
                </a:solidFill>
              </a:rPr>
              <a:t>lb</a:t>
            </a:r>
            <a:r>
              <a:rPr lang="en-US" sz="2400" dirty="0">
                <a:solidFill>
                  <a:schemeClr val="tx1"/>
                </a:solidFill>
              </a:rPr>
              <a:t> * 703 / </a:t>
            </a:r>
            <a:r>
              <a:rPr lang="en-US" sz="2400" dirty="0" err="1">
                <a:solidFill>
                  <a:schemeClr val="tx1"/>
                </a:solidFill>
              </a:rPr>
              <a:t>height_</a:t>
            </a:r>
            <a:r>
              <a:rPr lang="en-US" sz="2400" b="1" dirty="0" err="1">
                <a:solidFill>
                  <a:schemeClr val="tx1"/>
                </a:solidFill>
              </a:rPr>
              <a:t>in</a:t>
            </a:r>
            <a:r>
              <a:rPr lang="en-US" sz="2400" dirty="0">
                <a:solidFill>
                  <a:schemeClr val="tx1"/>
                </a:solidFill>
              </a:rPr>
              <a:t> ^ 2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492387" y="-43058"/>
            <a:ext cx="2526549" cy="523220"/>
            <a:chOff x="5550262" y="95842"/>
            <a:chExt cx="2526549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550262" y="95842"/>
              <a:ext cx="14751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32472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50432" y="-103952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94" name="Can 93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Can 94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Can 95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Can 96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1" name="Can 100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3" name="Can 102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5" name="Can 10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7" name="Can 106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8" name="Can 107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19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492387" y="-43058"/>
            <a:ext cx="2526549" cy="523220"/>
            <a:chOff x="5550262" y="95842"/>
            <a:chExt cx="2526549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550262" y="95842"/>
              <a:ext cx="14751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32472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-9009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an 91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14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3300" y="-43058"/>
            <a:ext cx="11411123" cy="6722811"/>
            <a:chOff x="363300" y="-43058"/>
            <a:chExt cx="11411123" cy="6722811"/>
          </a:xfrm>
        </p:grpSpPr>
        <p:sp>
          <p:nvSpPr>
            <p:cNvPr id="71" name="Rounded Rectangle 70"/>
            <p:cNvSpPr/>
            <p:nvPr/>
          </p:nvSpPr>
          <p:spPr>
            <a:xfrm>
              <a:off x="3287362" y="1323294"/>
              <a:ext cx="1597306" cy="49076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Dot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an 4"/>
            <p:cNvSpPr/>
            <p:nvPr/>
          </p:nvSpPr>
          <p:spPr>
            <a:xfrm>
              <a:off x="363300" y="884743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ALSA</a:t>
              </a:r>
              <a:endParaRPr lang="en-US" sz="1600" dirty="0"/>
            </a:p>
          </p:txBody>
        </p:sp>
        <p:sp>
          <p:nvSpPr>
            <p:cNvPr id="6" name="Can 5"/>
            <p:cNvSpPr/>
            <p:nvPr/>
          </p:nvSpPr>
          <p:spPr>
            <a:xfrm>
              <a:off x="363300" y="2104895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LBLS</a:t>
              </a:r>
              <a:endParaRPr lang="en-US" sz="1600" dirty="0"/>
            </a:p>
          </p:txBody>
        </p:sp>
        <p:sp>
          <p:nvSpPr>
            <p:cNvPr id="7" name="Can 6"/>
            <p:cNvSpPr/>
            <p:nvPr/>
          </p:nvSpPr>
          <p:spPr>
            <a:xfrm>
              <a:off x="363300" y="3325048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SATSA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>
            <a:xfrm>
              <a:off x="363300" y="4545200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SHARE</a:t>
              </a:r>
              <a:endParaRPr lang="en-US" sz="1600" dirty="0"/>
            </a:p>
          </p:txBody>
        </p:sp>
        <p:sp>
          <p:nvSpPr>
            <p:cNvPr id="9" name="Can 8"/>
            <p:cNvSpPr/>
            <p:nvPr/>
          </p:nvSpPr>
          <p:spPr>
            <a:xfrm>
              <a:off x="363300" y="57653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TILDA</a:t>
              </a:r>
              <a:endParaRPr lang="en-US" sz="16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087961" y="1327631"/>
              <a:ext cx="1569720" cy="883994"/>
              <a:chOff x="4869180" y="1287705"/>
              <a:chExt cx="1569720" cy="88399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5381216" y="1287705"/>
                <a:ext cx="517770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age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612796" y="1845103"/>
              <a:ext cx="914400" cy="4190401"/>
              <a:chOff x="4479115" y="1616346"/>
              <a:chExt cx="914400" cy="4190401"/>
            </a:xfrm>
          </p:grpSpPr>
          <p:sp>
            <p:nvSpPr>
              <p:cNvPr id="153" name="Can 152"/>
              <p:cNvSpPr/>
              <p:nvPr/>
            </p:nvSpPr>
            <p:spPr>
              <a:xfrm>
                <a:off x="4479115" y="4892347"/>
                <a:ext cx="914400" cy="914400"/>
              </a:xfrm>
              <a:prstGeom prst="can">
                <a:avLst/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4" name="Can 153"/>
              <p:cNvSpPr/>
              <p:nvPr/>
            </p:nvSpPr>
            <p:spPr>
              <a:xfrm>
                <a:off x="4479115" y="4073346"/>
                <a:ext cx="914400" cy="9144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5" name="Can 154"/>
              <p:cNvSpPr/>
              <p:nvPr/>
            </p:nvSpPr>
            <p:spPr>
              <a:xfrm>
                <a:off x="4479115" y="3254346"/>
                <a:ext cx="914400" cy="914400"/>
              </a:xfrm>
              <a:prstGeom prst="can">
                <a:avLst/>
              </a:prstGeom>
              <a:solidFill>
                <a:schemeClr val="accent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" name="Can 155"/>
              <p:cNvSpPr/>
              <p:nvPr/>
            </p:nvSpPr>
            <p:spPr>
              <a:xfrm>
                <a:off x="4479115" y="2435346"/>
                <a:ext cx="914400" cy="914400"/>
              </a:xfrm>
              <a:prstGeom prst="can">
                <a:avLst/>
              </a:prstGeom>
              <a:solidFill>
                <a:schemeClr val="accent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7" name="Can 156"/>
              <p:cNvSpPr/>
              <p:nvPr/>
            </p:nvSpPr>
            <p:spPr>
              <a:xfrm>
                <a:off x="4479115" y="1616346"/>
                <a:ext cx="914400" cy="914400"/>
              </a:xfrm>
              <a:prstGeom prst="can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084036" y="408317"/>
              <a:ext cx="1569720" cy="883994"/>
              <a:chOff x="4869180" y="1287705"/>
              <a:chExt cx="1569720" cy="88399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ounded Rectangle 103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0" name="Rectangle 99"/>
              <p:cNvSpPr/>
              <p:nvPr/>
            </p:nvSpPr>
            <p:spPr>
              <a:xfrm>
                <a:off x="5155834" y="1287705"/>
                <a:ext cx="96853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smoking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6085344" y="2246945"/>
              <a:ext cx="1569720" cy="883994"/>
              <a:chOff x="4869180" y="1287705"/>
              <a:chExt cx="1569720" cy="88399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12" name="Rounded Rectangle 111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Rectangle 110"/>
              <p:cNvSpPr/>
              <p:nvPr/>
            </p:nvSpPr>
            <p:spPr>
              <a:xfrm>
                <a:off x="5397217" y="1287705"/>
                <a:ext cx="4857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sex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082728" y="3166259"/>
              <a:ext cx="1569720" cy="883994"/>
              <a:chOff x="4869180" y="1287705"/>
              <a:chExt cx="1569720" cy="88399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>
              <a:xfrm>
                <a:off x="5079312" y="1287705"/>
                <a:ext cx="1121590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education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6086652" y="4085573"/>
              <a:ext cx="1569720" cy="883994"/>
              <a:chOff x="4869180" y="1287705"/>
              <a:chExt cx="1569720" cy="88399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36" name="Rounded Rectangle 135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5" name="Rectangle 134"/>
              <p:cNvSpPr/>
              <p:nvPr/>
            </p:nvSpPr>
            <p:spPr>
              <a:xfrm>
                <a:off x="5214961" y="1287705"/>
                <a:ext cx="850297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marital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084310" y="5697792"/>
              <a:ext cx="1569720" cy="883994"/>
              <a:chOff x="4869180" y="1287705"/>
              <a:chExt cx="1569720" cy="883994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50" name="Rounded Rectangle 149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ounded Rectangle 157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5107594" y="1287705"/>
                <a:ext cx="106503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construct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6087961" y="5138285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…</a:t>
              </a:r>
              <a:endParaRPr lang="en-US" sz="28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8688799" y="1323269"/>
              <a:ext cx="1597306" cy="49076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Dot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9029317" y="1855293"/>
              <a:ext cx="914400" cy="4191822"/>
              <a:chOff x="8234546" y="1469876"/>
              <a:chExt cx="914400" cy="4191822"/>
            </a:xfrm>
          </p:grpSpPr>
          <p:sp>
            <p:nvSpPr>
              <p:cNvPr id="172" name="Can 171"/>
              <p:cNvSpPr/>
              <p:nvPr/>
            </p:nvSpPr>
            <p:spPr>
              <a:xfrm>
                <a:off x="8234546" y="4747298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3" name="Can 162"/>
              <p:cNvSpPr/>
              <p:nvPr/>
            </p:nvSpPr>
            <p:spPr>
              <a:xfrm>
                <a:off x="8234546" y="4653953"/>
                <a:ext cx="914400" cy="914400"/>
              </a:xfrm>
              <a:prstGeom prst="can">
                <a:avLst/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1" name="Can 170"/>
              <p:cNvSpPr/>
              <p:nvPr/>
            </p:nvSpPr>
            <p:spPr>
              <a:xfrm>
                <a:off x="8234546" y="3958709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4" name="Can 163"/>
              <p:cNvSpPr/>
              <p:nvPr/>
            </p:nvSpPr>
            <p:spPr>
              <a:xfrm>
                <a:off x="8234546" y="3847204"/>
                <a:ext cx="914400" cy="9144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0" name="Can 169"/>
              <p:cNvSpPr/>
              <p:nvPr/>
            </p:nvSpPr>
            <p:spPr>
              <a:xfrm>
                <a:off x="8234546" y="3165744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5" name="Can 164"/>
              <p:cNvSpPr/>
              <p:nvPr/>
            </p:nvSpPr>
            <p:spPr>
              <a:xfrm>
                <a:off x="8234546" y="3040455"/>
                <a:ext cx="914400" cy="914400"/>
              </a:xfrm>
              <a:prstGeom prst="can">
                <a:avLst/>
              </a:prstGeom>
              <a:solidFill>
                <a:schemeClr val="accent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9" name="Can 168"/>
              <p:cNvSpPr/>
              <p:nvPr/>
            </p:nvSpPr>
            <p:spPr>
              <a:xfrm>
                <a:off x="8234546" y="2355663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6" name="Can 165"/>
              <p:cNvSpPr/>
              <p:nvPr/>
            </p:nvSpPr>
            <p:spPr>
              <a:xfrm>
                <a:off x="8234546" y="2248012"/>
                <a:ext cx="914400" cy="914400"/>
              </a:xfrm>
              <a:prstGeom prst="can">
                <a:avLst/>
              </a:prstGeom>
              <a:solidFill>
                <a:schemeClr val="accent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8" name="Can 167"/>
              <p:cNvSpPr/>
              <p:nvPr/>
            </p:nvSpPr>
            <p:spPr>
              <a:xfrm>
                <a:off x="8234546" y="1571476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7" name="Can 166"/>
              <p:cNvSpPr/>
              <p:nvPr/>
            </p:nvSpPr>
            <p:spPr>
              <a:xfrm>
                <a:off x="8234546" y="1469876"/>
                <a:ext cx="914400" cy="914400"/>
              </a:xfrm>
              <a:prstGeom prst="can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75" name="Rounded Rectangle 174"/>
            <p:cNvSpPr/>
            <p:nvPr/>
          </p:nvSpPr>
          <p:spPr>
            <a:xfrm>
              <a:off x="1637885" y="3183698"/>
              <a:ext cx="1213655" cy="1189113"/>
            </a:xfrm>
            <a:prstGeom prst="roundRect">
              <a:avLst>
                <a:gd name="adj" fmla="val 29320"/>
              </a:avLst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Ellis</a:t>
              </a:r>
            </a:p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Island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Curved Connector 57"/>
            <p:cNvCxnSpPr>
              <a:stCxn id="5" idx="4"/>
              <a:endCxn id="175" idx="0"/>
            </p:cNvCxnSpPr>
            <p:nvPr/>
          </p:nvCxnSpPr>
          <p:spPr>
            <a:xfrm>
              <a:off x="1277700" y="1341943"/>
              <a:ext cx="967013" cy="1841755"/>
            </a:xfrm>
            <a:prstGeom prst="curvedConnector2">
              <a:avLst/>
            </a:prstGeom>
            <a:ln>
              <a:headEnd type="non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urved Connector 61"/>
            <p:cNvCxnSpPr>
              <a:stCxn id="6" idx="4"/>
            </p:cNvCxnSpPr>
            <p:nvPr/>
          </p:nvCxnSpPr>
          <p:spPr>
            <a:xfrm>
              <a:off x="1277700" y="2562095"/>
              <a:ext cx="528037" cy="692278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7" idx="4"/>
              <a:endCxn id="175" idx="1"/>
            </p:cNvCxnSpPr>
            <p:nvPr/>
          </p:nvCxnSpPr>
          <p:spPr>
            <a:xfrm flipV="1">
              <a:off x="1277700" y="3778255"/>
              <a:ext cx="360185" cy="399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urved Connector 65"/>
            <p:cNvCxnSpPr>
              <a:stCxn id="8" idx="4"/>
            </p:cNvCxnSpPr>
            <p:nvPr/>
          </p:nvCxnSpPr>
          <p:spPr>
            <a:xfrm flipV="1">
              <a:off x="1277700" y="4403850"/>
              <a:ext cx="573951" cy="598550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>
              <a:stCxn id="9" idx="4"/>
              <a:endCxn id="175" idx="2"/>
            </p:cNvCxnSpPr>
            <p:nvPr/>
          </p:nvCxnSpPr>
          <p:spPr>
            <a:xfrm flipV="1">
              <a:off x="1277700" y="4372811"/>
              <a:ext cx="967013" cy="1849742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104" idx="3"/>
              <a:endCxn id="178" idx="1"/>
            </p:cNvCxnSpPr>
            <p:nvPr/>
          </p:nvCxnSpPr>
          <p:spPr>
            <a:xfrm>
              <a:off x="7653756" y="1014730"/>
              <a:ext cx="1035043" cy="2762372"/>
            </a:xfrm>
            <a:prstGeom prst="curved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>
              <a:stCxn id="71" idx="3"/>
              <a:endCxn id="102" idx="1"/>
            </p:cNvCxnSpPr>
            <p:nvPr/>
          </p:nvCxnSpPr>
          <p:spPr>
            <a:xfrm flipV="1">
              <a:off x="4884668" y="1015357"/>
              <a:ext cx="1199368" cy="2761770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71" idx="3"/>
              <a:endCxn id="15" idx="1"/>
            </p:cNvCxnSpPr>
            <p:nvPr/>
          </p:nvCxnSpPr>
          <p:spPr>
            <a:xfrm flipV="1">
              <a:off x="4884668" y="1934671"/>
              <a:ext cx="1203293" cy="184245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stCxn id="71" idx="3"/>
              <a:endCxn id="112" idx="1"/>
            </p:cNvCxnSpPr>
            <p:nvPr/>
          </p:nvCxnSpPr>
          <p:spPr>
            <a:xfrm flipV="1">
              <a:off x="4884668" y="2853985"/>
              <a:ext cx="1200676" cy="923142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71" idx="3"/>
              <a:endCxn id="123" idx="1"/>
            </p:cNvCxnSpPr>
            <p:nvPr/>
          </p:nvCxnSpPr>
          <p:spPr>
            <a:xfrm flipV="1">
              <a:off x="4884668" y="3773299"/>
              <a:ext cx="1198060" cy="382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urved Connector 196"/>
            <p:cNvCxnSpPr>
              <a:stCxn id="71" idx="3"/>
              <a:endCxn id="136" idx="1"/>
            </p:cNvCxnSpPr>
            <p:nvPr/>
          </p:nvCxnSpPr>
          <p:spPr>
            <a:xfrm>
              <a:off x="4884668" y="3777127"/>
              <a:ext cx="1201984" cy="91548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Curved Connector 198"/>
            <p:cNvCxnSpPr>
              <a:stCxn id="71" idx="3"/>
              <a:endCxn id="150" idx="1"/>
            </p:cNvCxnSpPr>
            <p:nvPr/>
          </p:nvCxnSpPr>
          <p:spPr>
            <a:xfrm>
              <a:off x="4884668" y="3777127"/>
              <a:ext cx="1199642" cy="2527705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>
              <a:stCxn id="71" idx="3"/>
              <a:endCxn id="161" idx="1"/>
            </p:cNvCxnSpPr>
            <p:nvPr/>
          </p:nvCxnSpPr>
          <p:spPr>
            <a:xfrm>
              <a:off x="4884668" y="3777127"/>
              <a:ext cx="1203293" cy="162276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Curved Connector 203"/>
            <p:cNvCxnSpPr>
              <a:stCxn id="16" idx="3"/>
              <a:endCxn id="178" idx="1"/>
            </p:cNvCxnSpPr>
            <p:nvPr/>
          </p:nvCxnSpPr>
          <p:spPr>
            <a:xfrm>
              <a:off x="7657681" y="1934044"/>
              <a:ext cx="1031118" cy="184305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Curved Connector 205"/>
            <p:cNvCxnSpPr>
              <a:stCxn id="113" idx="3"/>
              <a:endCxn id="178" idx="1"/>
            </p:cNvCxnSpPr>
            <p:nvPr/>
          </p:nvCxnSpPr>
          <p:spPr>
            <a:xfrm>
              <a:off x="7655064" y="2853358"/>
              <a:ext cx="1033735" cy="923744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urved Connector 207"/>
            <p:cNvCxnSpPr>
              <a:stCxn id="125" idx="3"/>
              <a:endCxn id="178" idx="1"/>
            </p:cNvCxnSpPr>
            <p:nvPr/>
          </p:nvCxnSpPr>
          <p:spPr>
            <a:xfrm>
              <a:off x="7652448" y="3772672"/>
              <a:ext cx="1036351" cy="4430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Curved Connector 210"/>
            <p:cNvCxnSpPr>
              <a:stCxn id="137" idx="3"/>
              <a:endCxn id="178" idx="1"/>
            </p:cNvCxnSpPr>
            <p:nvPr/>
          </p:nvCxnSpPr>
          <p:spPr>
            <a:xfrm flipV="1">
              <a:off x="7656372" y="3777102"/>
              <a:ext cx="1032427" cy="914884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Curved Connector 212"/>
            <p:cNvCxnSpPr>
              <a:stCxn id="161" idx="3"/>
              <a:endCxn id="178" idx="1"/>
            </p:cNvCxnSpPr>
            <p:nvPr/>
          </p:nvCxnSpPr>
          <p:spPr>
            <a:xfrm flipV="1">
              <a:off x="7629803" y="3777102"/>
              <a:ext cx="1058996" cy="162279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Curved Connector 214"/>
            <p:cNvCxnSpPr>
              <a:stCxn id="158" idx="3"/>
              <a:endCxn id="178" idx="1"/>
            </p:cNvCxnSpPr>
            <p:nvPr/>
          </p:nvCxnSpPr>
          <p:spPr>
            <a:xfrm flipV="1">
              <a:off x="7654030" y="3777102"/>
              <a:ext cx="1034769" cy="252710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Curved Connector 216"/>
            <p:cNvCxnSpPr>
              <a:stCxn id="178" idx="3"/>
            </p:cNvCxnSpPr>
            <p:nvPr/>
          </p:nvCxnSpPr>
          <p:spPr>
            <a:xfrm>
              <a:off x="10286105" y="3777102"/>
              <a:ext cx="573918" cy="514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Curved Connector 218"/>
            <p:cNvCxnSpPr>
              <a:stCxn id="175" idx="3"/>
              <a:endCxn id="71" idx="1"/>
            </p:cNvCxnSpPr>
            <p:nvPr/>
          </p:nvCxnSpPr>
          <p:spPr>
            <a:xfrm flipV="1">
              <a:off x="2851540" y="3777127"/>
              <a:ext cx="435822" cy="112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4" name="TextBox 223"/>
            <p:cNvSpPr txBox="1"/>
            <p:nvPr/>
          </p:nvSpPr>
          <p:spPr>
            <a:xfrm>
              <a:off x="8712752" y="1321882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lt"/>
                </a:rPr>
                <a:t>dto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280882" y="1321882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lt"/>
                </a:rPr>
                <a:t>dto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endParaRPr>
            </a:p>
          </p:txBody>
        </p:sp>
        <p:cxnSp>
          <p:nvCxnSpPr>
            <p:cNvPr id="227" name="Curved Connector 226"/>
            <p:cNvCxnSpPr>
              <a:stCxn id="102" idx="3"/>
              <a:endCxn id="104" idx="1"/>
            </p:cNvCxnSpPr>
            <p:nvPr/>
          </p:nvCxnSpPr>
          <p:spPr>
            <a:xfrm flipV="1">
              <a:off x="6724116" y="1014730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Curved Connector 228"/>
            <p:cNvCxnSpPr>
              <a:stCxn id="15" idx="3"/>
              <a:endCxn id="16" idx="1"/>
            </p:cNvCxnSpPr>
            <p:nvPr/>
          </p:nvCxnSpPr>
          <p:spPr>
            <a:xfrm flipV="1">
              <a:off x="6728041" y="1934044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urved Connector 230"/>
            <p:cNvCxnSpPr>
              <a:stCxn id="112" idx="3"/>
              <a:endCxn id="113" idx="1"/>
            </p:cNvCxnSpPr>
            <p:nvPr/>
          </p:nvCxnSpPr>
          <p:spPr>
            <a:xfrm flipV="1">
              <a:off x="6725424" y="2853358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urved Connector 232"/>
            <p:cNvCxnSpPr>
              <a:stCxn id="123" idx="3"/>
              <a:endCxn id="125" idx="1"/>
            </p:cNvCxnSpPr>
            <p:nvPr/>
          </p:nvCxnSpPr>
          <p:spPr>
            <a:xfrm flipV="1">
              <a:off x="6722808" y="3772672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urved Connector 234"/>
            <p:cNvCxnSpPr>
              <a:stCxn id="136" idx="3"/>
              <a:endCxn id="137" idx="1"/>
            </p:cNvCxnSpPr>
            <p:nvPr/>
          </p:nvCxnSpPr>
          <p:spPr>
            <a:xfrm flipV="1">
              <a:off x="6726732" y="4691986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urved Connector 236"/>
            <p:cNvCxnSpPr>
              <a:stCxn id="150" idx="3"/>
              <a:endCxn id="158" idx="1"/>
            </p:cNvCxnSpPr>
            <p:nvPr/>
          </p:nvCxnSpPr>
          <p:spPr>
            <a:xfrm flipV="1">
              <a:off x="6724390" y="6304205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1" name="Group 240"/>
            <p:cNvGrpSpPr/>
            <p:nvPr/>
          </p:nvGrpSpPr>
          <p:grpSpPr>
            <a:xfrm>
              <a:off x="5492387" y="-43058"/>
              <a:ext cx="2526549" cy="523220"/>
              <a:chOff x="5550262" y="95842"/>
              <a:chExt cx="2526549" cy="523220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5550262" y="95842"/>
                <a:ext cx="147514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r"/>
                <a:r>
                  <a:rPr lang="en-US" sz="2800" dirty="0" smtClean="0">
                    <a:ln w="0"/>
                    <a:solidFill>
                      <a:srgbClr val="B797CF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prelude</a:t>
                </a:r>
                <a:r>
                  <a:rPr lang="en-US" sz="2800" b="0" cap="none" spc="0" dirty="0" smtClean="0">
                    <a:ln w="0"/>
                    <a:solidFill>
                      <a:srgbClr val="B797CF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|</a:t>
                </a:r>
                <a:endParaRPr lang="en-US" sz="2800" b="0" cap="none" spc="0" dirty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6752089" y="95842"/>
                <a:ext cx="132472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800" b="0" cap="none" spc="0" dirty="0" smtClean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|sonata</a:t>
                </a:r>
                <a:endParaRPr lang="en-US" sz="2800" b="0" cap="none" spc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92" name="Can 91"/>
            <p:cNvSpPr/>
            <p:nvPr/>
          </p:nvSpPr>
          <p:spPr>
            <a:xfrm>
              <a:off x="10860023" y="332504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</a:t>
              </a:r>
              <a:r>
                <a:rPr lang="en-US" sz="1400" dirty="0" smtClean="0"/>
                <a:t>armony</a:t>
              </a:r>
            </a:p>
            <a:p>
              <a:pPr algn="ctr"/>
              <a:r>
                <a:rPr lang="en-US" sz="1400" dirty="0" smtClean="0"/>
                <a:t>dto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0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72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189418" y="3284727"/>
            <a:ext cx="3577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smoke_now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78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0" name="Can 19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Can 20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Can 21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1" name="Can 40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Can 41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Can 42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4" name="Can 43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5" name="Can 44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46" name="Curved Connector 45"/>
          <p:cNvCxnSpPr>
            <a:stCxn id="18" idx="3"/>
            <a:endCxn id="45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48" name="Rectangle 47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0" name="Rectangle 19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4147468" y="-43058"/>
            <a:ext cx="5525703" cy="523220"/>
            <a:chOff x="4205343" y="95842"/>
            <a:chExt cx="5525703" cy="523220"/>
          </a:xfrm>
        </p:grpSpPr>
        <p:sp>
          <p:nvSpPr>
            <p:cNvPr id="239" name="Rectangle 238"/>
            <p:cNvSpPr/>
            <p:nvPr/>
          </p:nvSpPr>
          <p:spPr>
            <a:xfrm>
              <a:off x="4205343" y="95842"/>
              <a:ext cx="282006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prelude-describe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2978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|harmonize-sonata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21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2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2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0" name="Rectangle 19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0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1" name="Rectangle 20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0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0" name="Rectangle 19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7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0" name="Rectangle 19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3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1" name="Rectangle 20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4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0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4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an 91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93" name="Can 92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94" name="Can 93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5" name="Can 94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6" name="Can 95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0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5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3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2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3" name="Curved Connector 42"/>
          <p:cNvCxnSpPr>
            <a:stCxn id="38" idx="4"/>
            <a:endCxn id="44" idx="2"/>
          </p:cNvCxnSpPr>
          <p:nvPr/>
        </p:nvCxnSpPr>
        <p:spPr>
          <a:xfrm flipV="1">
            <a:off x="1982241" y="3894582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57500" y="3440795"/>
            <a:ext cx="1661160" cy="9075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model</a:t>
            </a:r>
            <a:endParaRPr lang="en-US" sz="2800" dirty="0"/>
          </a:p>
        </p:txBody>
      </p:sp>
      <p:cxnSp>
        <p:nvCxnSpPr>
          <p:cNvPr id="49" name="Curved Connector 48"/>
          <p:cNvCxnSpPr/>
          <p:nvPr/>
        </p:nvCxnSpPr>
        <p:spPr>
          <a:xfrm flipV="1">
            <a:off x="4518660" y="3892849"/>
            <a:ext cx="875259" cy="341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93919" y="3284727"/>
            <a:ext cx="1920240" cy="1089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graph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001578" y="3284727"/>
            <a:ext cx="3952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smoked_ever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59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19" name="Rectangle 18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731318"/>
            <a:ext cx="2203063" cy="523220"/>
            <a:chOff x="203646" y="60894"/>
            <a:chExt cx="2203063" cy="523220"/>
          </a:xfrm>
        </p:grpSpPr>
        <p:sp>
          <p:nvSpPr>
            <p:cNvPr id="22" name="Rectangle 21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2048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factor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2" name="Rectangle 21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25" name="Rectangle 24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58" name="Curved Connector 57"/>
          <p:cNvCxnSpPr>
            <a:stCxn id="5" idx="4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437887" y="111745"/>
            <a:ext cx="7490679" cy="3277839"/>
          </a:xfrm>
          <a:prstGeom prst="wedgeRoundRectCallout">
            <a:avLst>
              <a:gd name="adj1" fmla="val -72087"/>
              <a:gd name="adj2" fmla="val 47335"/>
              <a:gd name="adj3" fmla="val 16667"/>
            </a:avLst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hlinkClick r:id="rId2"/>
              </a:rPr>
              <a:t>./manipulation/0-ellis-island.R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Reads </a:t>
            </a:r>
            <a:r>
              <a:rPr lang="en-US" sz="2400" dirty="0">
                <a:solidFill>
                  <a:schemeClr val="tx1"/>
                </a:solidFill>
              </a:rPr>
              <a:t>in raw data files from the candidate </a:t>
            </a:r>
            <a:r>
              <a:rPr lang="en-US" sz="2400" dirty="0" smtClean="0">
                <a:solidFill>
                  <a:schemeClr val="tx1"/>
                </a:solidFill>
              </a:rPr>
              <a:t>studies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Extract, combines, and exports their metadata 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Augments raw metadata with instructions for renaming and classifying variables. 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Combines unit and metadata into a single DTO to serve as a starting point to all subsequent analyses.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6568" y="1142760"/>
            <a:ext cx="1783721" cy="5085446"/>
            <a:chOff x="10724191" y="631442"/>
            <a:chExt cx="1783721" cy="50854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612" y="1783824"/>
              <a:ext cx="1078994" cy="11338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1401" y="631442"/>
              <a:ext cx="1227584" cy="12641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191" y="3283953"/>
              <a:ext cx="1629921" cy="10812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463" y="4708760"/>
              <a:ext cx="1282449" cy="100812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1535" y="197907"/>
            <a:ext cx="1866368" cy="523220"/>
            <a:chOff x="368755" y="60894"/>
            <a:chExt cx="1866368" cy="523220"/>
          </a:xfrm>
        </p:grpSpPr>
        <p:sp>
          <p:nvSpPr>
            <p:cNvPr id="25" name="Rectangle 24"/>
            <p:cNvSpPr/>
            <p:nvPr/>
          </p:nvSpPr>
          <p:spPr>
            <a:xfrm>
              <a:off x="368755" y="60894"/>
              <a:ext cx="1106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Odds</a:t>
              </a:r>
              <a:r>
                <a:rPr lang="en-US" sz="28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01827" y="60894"/>
              <a:ext cx="103329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|Prob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731318"/>
            <a:ext cx="2325917" cy="523220"/>
            <a:chOff x="203646" y="60894"/>
            <a:chExt cx="2325917" cy="523220"/>
          </a:xfrm>
        </p:grpSpPr>
        <p:sp>
          <p:nvSpPr>
            <p:cNvPr id="43" name="Rectangle 42"/>
            <p:cNvSpPr/>
            <p:nvPr/>
          </p:nvSpPr>
          <p:spPr>
            <a:xfrm>
              <a:off x="203646" y="60894"/>
              <a:ext cx="12715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chemeClr val="bg1">
                      <a:lumMod val="6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Study =</a:t>
              </a:r>
              <a:endParaRPr lang="en-US" sz="28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01827" y="60894"/>
              <a:ext cx="132773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cluster</a:t>
              </a:r>
              <a:endParaRPr lang="en-US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360" y="-904557"/>
            <a:ext cx="9144000" cy="2387600"/>
          </a:xfrm>
        </p:spPr>
        <p:txBody>
          <a:bodyPr/>
          <a:lstStyle/>
          <a:p>
            <a:r>
              <a:rPr lang="en-US" dirty="0" smtClean="0"/>
              <a:t>5 voices, 10 stories: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360" y="157511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Groningen Harmonization Exercise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089910" y="2402999"/>
            <a:ext cx="60731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IALSA </a:t>
            </a:r>
            <a:r>
              <a:rPr lang="en-US" sz="2400" dirty="0" smtClean="0"/>
              <a:t>team</a:t>
            </a:r>
            <a:endParaRPr lang="en-US" sz="2400" dirty="0"/>
          </a:p>
          <a:p>
            <a:pPr algn="ctr"/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Andrey Koval, 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Andrea Piccinin, </a:t>
            </a:r>
            <a:r>
              <a:rPr lang="en-US" sz="2400" dirty="0"/>
              <a:t>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Scott Hofer, University of Victoria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Graciela Muniz, University College London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Special thanks</a:t>
            </a:r>
          </a:p>
          <a:p>
            <a:pPr algn="ctr"/>
            <a:endParaRPr lang="en-US" sz="24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smtClean="0"/>
              <a:t>William Beasley, University of Oklahoma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698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94" name="Can 93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Can 94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Can 95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Can 96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01" name="Curved Connector 100"/>
          <p:cNvCxnSpPr>
            <a:endCxn id="92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1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4" name="Rounded Rectangle 103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6694214" y="-43058"/>
            <a:ext cx="18934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|harmonize</a:t>
            </a:r>
            <a:endParaRPr lang="en-US" sz="2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383447" y="-43058"/>
            <a:ext cx="1584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800" dirty="0" smtClean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describe</a:t>
            </a:r>
            <a:r>
              <a:rPr lang="en-US" sz="2800" b="0" cap="none" spc="0" dirty="0" smtClean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  <a:endParaRPr lang="en-US" sz="2800" b="0" cap="none" spc="0" dirty="0">
              <a:ln w="0"/>
              <a:solidFill>
                <a:srgbClr val="B797C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2867" y="251777"/>
            <a:ext cx="2356983" cy="6466438"/>
            <a:chOff x="122867" y="251777"/>
            <a:chExt cx="2356983" cy="6466438"/>
          </a:xfrm>
        </p:grpSpPr>
        <p:sp>
          <p:nvSpPr>
            <p:cNvPr id="101" name="Rounded Rectangular Callout 100"/>
            <p:cNvSpPr/>
            <p:nvPr/>
          </p:nvSpPr>
          <p:spPr>
            <a:xfrm>
              <a:off x="122867" y="251777"/>
              <a:ext cx="2356983" cy="6466438"/>
            </a:xfrm>
            <a:prstGeom prst="wedgeRoundRectCallout">
              <a:avLst>
                <a:gd name="adj1" fmla="val 204593"/>
                <a:gd name="adj2" fmla="val -42398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1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/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/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/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/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/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/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103" name="Rectangle 102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22359" y="251777"/>
            <a:ext cx="2357491" cy="6466438"/>
            <a:chOff x="122359" y="251777"/>
            <a:chExt cx="2357491" cy="6466438"/>
          </a:xfrm>
        </p:grpSpPr>
        <p:sp>
          <p:nvSpPr>
            <p:cNvPr id="119" name="Rounded Rectangular Callout 118"/>
            <p:cNvSpPr/>
            <p:nvPr/>
          </p:nvSpPr>
          <p:spPr>
            <a:xfrm>
              <a:off x="122359" y="251777"/>
              <a:ext cx="2357491" cy="6466438"/>
            </a:xfrm>
            <a:prstGeom prst="wedgeRoundRectCallout">
              <a:avLst>
                <a:gd name="adj1" fmla="val 204106"/>
                <a:gd name="adj2" fmla="val -42221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  <p:grpSp>
        <p:nvGrpSpPr>
          <p:cNvPr id="122" name="Group 121"/>
          <p:cNvGrpSpPr/>
          <p:nvPr/>
        </p:nvGrpSpPr>
        <p:grpSpPr>
          <a:xfrm>
            <a:off x="9324953" y="315561"/>
            <a:ext cx="2607965" cy="6466438"/>
            <a:chOff x="9324953" y="315561"/>
            <a:chExt cx="2607965" cy="6466438"/>
          </a:xfrm>
        </p:grpSpPr>
        <p:sp>
          <p:nvSpPr>
            <p:cNvPr id="123" name="Rounded Rectangular Callout 122"/>
            <p:cNvSpPr/>
            <p:nvPr/>
          </p:nvSpPr>
          <p:spPr>
            <a:xfrm>
              <a:off x="9324953" y="315561"/>
              <a:ext cx="2607965" cy="6466438"/>
            </a:xfrm>
            <a:prstGeom prst="wedgeRoundRectCallout">
              <a:avLst>
                <a:gd name="adj1" fmla="val -114763"/>
                <a:gd name="adj2" fmla="val -41120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8927" y="545172"/>
              <a:ext cx="2362200" cy="610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9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/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/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/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/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/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/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19664" y="-1561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22359" y="251777"/>
            <a:ext cx="2357491" cy="6466438"/>
            <a:chOff x="122359" y="251777"/>
            <a:chExt cx="2357491" cy="6466438"/>
          </a:xfrm>
        </p:grpSpPr>
        <p:sp>
          <p:nvSpPr>
            <p:cNvPr id="119" name="Rounded Rectangular Callout 118"/>
            <p:cNvSpPr/>
            <p:nvPr/>
          </p:nvSpPr>
          <p:spPr>
            <a:xfrm>
              <a:off x="122359" y="251777"/>
              <a:ext cx="2357491" cy="6466438"/>
            </a:xfrm>
            <a:prstGeom prst="wedgeRoundRectCallout">
              <a:avLst>
                <a:gd name="adj1" fmla="val 204106"/>
                <a:gd name="adj2" fmla="val -42221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  <p:grpSp>
        <p:nvGrpSpPr>
          <p:cNvPr id="122" name="Group 121"/>
          <p:cNvGrpSpPr/>
          <p:nvPr/>
        </p:nvGrpSpPr>
        <p:grpSpPr>
          <a:xfrm>
            <a:off x="9324953" y="315561"/>
            <a:ext cx="2607965" cy="6466438"/>
            <a:chOff x="9324953" y="315561"/>
            <a:chExt cx="2607965" cy="6466438"/>
          </a:xfrm>
        </p:grpSpPr>
        <p:sp>
          <p:nvSpPr>
            <p:cNvPr id="123" name="Rounded Rectangular Callout 122"/>
            <p:cNvSpPr/>
            <p:nvPr/>
          </p:nvSpPr>
          <p:spPr>
            <a:xfrm>
              <a:off x="9324953" y="315561"/>
              <a:ext cx="2607965" cy="6466438"/>
            </a:xfrm>
            <a:prstGeom prst="wedgeRoundRectCallout">
              <a:avLst>
                <a:gd name="adj1" fmla="val -114763"/>
                <a:gd name="adj2" fmla="val -41120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8927" y="545172"/>
              <a:ext cx="2362200" cy="6105525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4147468" y="-43058"/>
            <a:ext cx="5525703" cy="523220"/>
            <a:chOff x="4205343" y="95842"/>
            <a:chExt cx="5525703" cy="523220"/>
          </a:xfrm>
        </p:grpSpPr>
        <p:sp>
          <p:nvSpPr>
            <p:cNvPr id="87" name="Rectangle 86"/>
            <p:cNvSpPr/>
            <p:nvPr/>
          </p:nvSpPr>
          <p:spPr>
            <a:xfrm>
              <a:off x="4205343" y="95842"/>
              <a:ext cx="282006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prelude-describe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52089" y="95842"/>
              <a:ext cx="2978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|harmonize-sonata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5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none"/>
          <a:tailEnd type="stealth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1299</Words>
  <Application>Microsoft Office PowerPoint</Application>
  <PresentationFormat>Widescreen</PresentationFormat>
  <Paragraphs>973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5 voices, 10 stories: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voices, 10 stories:</vt:lpstr>
    </vt:vector>
  </TitlesOfParts>
  <Company>University of Victoria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Koval</dc:creator>
  <cp:lastModifiedBy>Andrey Koval</cp:lastModifiedBy>
  <cp:revision>39</cp:revision>
  <dcterms:created xsi:type="dcterms:W3CDTF">2016-04-16T13:27:14Z</dcterms:created>
  <dcterms:modified xsi:type="dcterms:W3CDTF">2016-04-20T23:51:29Z</dcterms:modified>
</cp:coreProperties>
</file>